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59" r:id="rId5"/>
    <p:sldId id="267" r:id="rId6"/>
    <p:sldId id="260" r:id="rId7"/>
    <p:sldId id="261" r:id="rId8"/>
    <p:sldId id="258" r:id="rId9"/>
    <p:sldId id="262" r:id="rId10"/>
    <p:sldId id="263" r:id="rId11"/>
    <p:sldId id="270" r:id="rId12"/>
    <p:sldId id="294" r:id="rId13"/>
    <p:sldId id="271" r:id="rId14"/>
    <p:sldId id="276" r:id="rId15"/>
    <p:sldId id="275" r:id="rId16"/>
    <p:sldId id="295" r:id="rId17"/>
    <p:sldId id="296" r:id="rId18"/>
    <p:sldId id="264" r:id="rId19"/>
    <p:sldId id="265" r:id="rId20"/>
    <p:sldId id="266" r:id="rId21"/>
    <p:sldId id="273" r:id="rId22"/>
    <p:sldId id="272" r:id="rId23"/>
    <p:sldId id="278" r:id="rId24"/>
    <p:sldId id="279" r:id="rId25"/>
    <p:sldId id="268" r:id="rId26"/>
    <p:sldId id="282" r:id="rId27"/>
    <p:sldId id="283" r:id="rId28"/>
    <p:sldId id="280" r:id="rId29"/>
    <p:sldId id="281" r:id="rId30"/>
    <p:sldId id="300" r:id="rId31"/>
    <p:sldId id="288" r:id="rId32"/>
    <p:sldId id="289" r:id="rId33"/>
    <p:sldId id="290" r:id="rId34"/>
    <p:sldId id="291" r:id="rId35"/>
    <p:sldId id="292" r:id="rId36"/>
    <p:sldId id="293" r:id="rId37"/>
    <p:sldId id="274" r:id="rId38"/>
    <p:sldId id="277" r:id="rId39"/>
    <p:sldId id="297" r:id="rId40"/>
    <p:sldId id="298" r:id="rId41"/>
    <p:sldId id="299" r:id="rId4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9726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1324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654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9853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5702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8577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388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7291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1275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1806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3195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0F2DF-4F87-4A5E-9BA9-84240B5621B8}" type="datetimeFigureOut">
              <a:rPr lang="zh-TW" altLang="en-US" smtClean="0"/>
              <a:t>2018/12/15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98619-1D48-4F69-8A73-5086BCF9B1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1304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Operating System Introduction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51976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Operating System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4271682" cy="4351338"/>
          </a:xfrm>
        </p:spPr>
        <p:txBody>
          <a:bodyPr/>
          <a:lstStyle/>
          <a:p>
            <a:r>
              <a:rPr lang="en-US" altLang="zh-TW" dirty="0" smtClean="0"/>
              <a:t>Cloud computing</a:t>
            </a:r>
          </a:p>
          <a:p>
            <a:pPr lvl="1"/>
            <a:r>
              <a:rPr lang="en-US" altLang="zh-TW" dirty="0" smtClean="0"/>
              <a:t>A large-scale distributed computing paradigm driven by</a:t>
            </a:r>
          </a:p>
          <a:p>
            <a:pPr lvl="2"/>
            <a:r>
              <a:rPr lang="en-US" altLang="zh-TW" dirty="0" smtClean="0"/>
              <a:t>Economies of scale</a:t>
            </a:r>
          </a:p>
          <a:p>
            <a:pPr lvl="2"/>
            <a:r>
              <a:rPr lang="en-US" altLang="zh-TW" dirty="0" smtClean="0"/>
              <a:t>Virtualization</a:t>
            </a:r>
          </a:p>
          <a:p>
            <a:pPr lvl="2"/>
            <a:r>
              <a:rPr lang="en-US" altLang="zh-TW" dirty="0" smtClean="0"/>
              <a:t>Dynamically-scalable resources delivered on demand over the Internet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881" y="1621254"/>
            <a:ext cx="6965577" cy="4948551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8928847" y="6385139"/>
            <a:ext cx="1188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OpenStack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0182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Components of a Simple PC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322" y="1690688"/>
            <a:ext cx="8785097" cy="484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29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Components of a Simple PC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719" y="2016216"/>
            <a:ext cx="7759378" cy="436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01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CPU Internals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143" y="2022977"/>
            <a:ext cx="8858256" cy="41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224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4796118" cy="4351338"/>
          </a:xfrm>
        </p:spPr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user program can only access its own logical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memory 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Single base/limit pair: set for each process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Two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base/limit registers: one for program, one for data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9046" y="2942642"/>
            <a:ext cx="6982954" cy="32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9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Storage Pyramid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1" y="1825625"/>
            <a:ext cx="5589494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really large memory with very low latency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Latencies are smaller at the top of the hierarchy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Capacities are larger at the bottom of the hierarchy</a:t>
            </a:r>
          </a:p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Solution: move data between levels to create illusion of large memory with low latency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25625"/>
            <a:ext cx="6048765" cy="197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69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 Access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6170" y="1954303"/>
            <a:ext cx="4599659" cy="471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78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Device Access Path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529" y="1700337"/>
            <a:ext cx="6248942" cy="5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55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Operating System Components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interaction with operating system 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Often, through special application called a shell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</a:t>
            </a:r>
          </a:p>
          <a:p>
            <a:pPr lvl="2"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that contains core components of operating system</a:t>
            </a:r>
          </a:p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 operating system components include: 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scheduler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manager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I/O manager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Inter-process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(IPC) manager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system manager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977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Multiprogramming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one job waits for a resource, the CPU can find another job to 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run</a:t>
            </a:r>
          </a:p>
          <a:p>
            <a:pPr marL="685800" lvl="2">
              <a:lnSpc>
                <a:spcPct val="120000"/>
              </a:lnSpc>
              <a:spcBef>
                <a:spcPts val="1000"/>
              </a:spcBef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means that several jobs are ready to run and only need the CPU in order to continue</a:t>
            </a:r>
          </a:p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Kernel </a:t>
            </a: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manages the execution of processes</a:t>
            </a:r>
          </a:p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components which execute independently but use single memory space to share data are called threads. </a:t>
            </a:r>
          </a:p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access I/O device, process must issue system call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Handled by device driver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component that interacts directly with hardware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Often contains device-specific commands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192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AN OPERATING SYSTEM</a:t>
            </a:r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zh-TW" alt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interface between users and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convenient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efficient usage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protection</a:t>
            </a:r>
          </a:p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Gives each user a slice of the resources</a:t>
            </a:r>
          </a:p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Acts as a control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program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773302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Multiprogramming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6033247" cy="4351338"/>
          </a:xfrm>
        </p:spPr>
        <p:txBody>
          <a:bodyPr/>
          <a:lstStyle/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jobs in memory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Protected from one another</a:t>
            </a:r>
          </a:p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 protected from each job as well</a:t>
            </a:r>
          </a:p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Resources (time, hardware) split between jobs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8906" y="1825625"/>
            <a:ext cx="4224894" cy="392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160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Multiprocessing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Tightly coupled systems that communicate via shared memory.  Used for scientific applications. Used for speed improvement by putting together a number of off-the-shelf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processors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61" y="4022059"/>
            <a:ext cx="7635673" cy="140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24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 Sharing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lnSpc>
                <a:spcPct val="12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Multiprogramming allowed several jobs to be active at one time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 used for batch systems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33045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is used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an application program to request service from the operating system. </a:t>
            </a: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calls often use a special machine code instruction which causes the processor to change mode (e.g. to "supervisor mode" or "protected mode"). </a:t>
            </a: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the OS to perform restricted actions such as accessing hardware devices or the memory management unit.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Comprise a set of functions (often known as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that can be used by the applications and library routines to use the services provided by the kernel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0435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Programs want the OS to perform a service</a:t>
            </a:r>
          </a:p>
          <a:p>
            <a:pPr lvl="1"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  a file</a:t>
            </a:r>
          </a:p>
          <a:p>
            <a:pPr lvl="1"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process</a:t>
            </a:r>
          </a:p>
          <a:p>
            <a:pPr>
              <a:lnSpc>
                <a:spcPct val="100000"/>
              </a:lnSpc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Accomplished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system call</a:t>
            </a:r>
          </a:p>
          <a:p>
            <a:pPr lvl="1"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passes relevant information to OS</a:t>
            </a:r>
          </a:p>
          <a:p>
            <a:pPr lvl="1"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performs the service if</a:t>
            </a:r>
          </a:p>
          <a:p>
            <a:pPr lvl="2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OS is able to do so</a:t>
            </a:r>
          </a:p>
          <a:p>
            <a:pPr lvl="2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service is permitted for this program at this time</a:t>
            </a:r>
          </a:p>
          <a:p>
            <a:pPr lvl="1"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checks information passed to make sure it’s OK</a:t>
            </a:r>
          </a:p>
          <a:p>
            <a:pPr lvl="2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want programs reading data into other programs’ memory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6482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210" y="2055710"/>
            <a:ext cx="8455885" cy="412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1696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4634753" cy="4351338"/>
          </a:xfrm>
        </p:spPr>
        <p:txBody>
          <a:bodyPr>
            <a:normAutofit lnSpcReduction="10000"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call:</a:t>
            </a:r>
            <a:b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read(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fd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buffer, length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pushes arguments, calls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library (1, 2)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Library sets up trap, calls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OS (3, 4)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 handles system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call (5, 6)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returns to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library (7)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Library returns to user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program (8, 9)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4" name="Rectangle 22"/>
          <p:cNvSpPr>
            <a:spLocks noChangeArrowheads="1"/>
          </p:cNvSpPr>
          <p:nvPr/>
        </p:nvSpPr>
        <p:spPr bwMode="auto">
          <a:xfrm>
            <a:off x="7288305" y="1600200"/>
            <a:ext cx="3048000" cy="3886200"/>
          </a:xfrm>
          <a:prstGeom prst="rect">
            <a:avLst/>
          </a:prstGeom>
          <a:solidFill>
            <a:srgbClr val="CC9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ctr"/>
            <a:endParaRPr lang="zh-TW" altLang="zh-TW">
              <a:ea typeface="新細明體" panose="02020500000000000000" pitchFamily="18" charset="-120"/>
            </a:endParaRPr>
          </a:p>
        </p:txBody>
      </p:sp>
      <p:sp>
        <p:nvSpPr>
          <p:cNvPr id="5" name="AutoShape 8"/>
          <p:cNvSpPr>
            <a:spLocks/>
          </p:cNvSpPr>
          <p:nvPr/>
        </p:nvSpPr>
        <p:spPr bwMode="auto">
          <a:xfrm>
            <a:off x="7059705" y="5486400"/>
            <a:ext cx="152400" cy="838200"/>
          </a:xfrm>
          <a:prstGeom prst="leftBrace">
            <a:avLst>
              <a:gd name="adj1" fmla="val 458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zh-TW" altLang="en-US">
              <a:ea typeface="新細明體" panose="02020500000000000000" pitchFamily="18" charset="-120"/>
            </a:endParaRPr>
          </a:p>
        </p:txBody>
      </p:sp>
      <p:sp>
        <p:nvSpPr>
          <p:cNvPr id="6" name="AutoShape 9"/>
          <p:cNvSpPr>
            <a:spLocks/>
          </p:cNvSpPr>
          <p:nvPr/>
        </p:nvSpPr>
        <p:spPr bwMode="auto">
          <a:xfrm>
            <a:off x="7059706" y="1600200"/>
            <a:ext cx="168275" cy="3886200"/>
          </a:xfrm>
          <a:prstGeom prst="leftBrace">
            <a:avLst>
              <a:gd name="adj1" fmla="val 19245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zh-TW" altLang="en-US">
              <a:ea typeface="新細明體" panose="02020500000000000000" pitchFamily="18" charset="-120"/>
            </a:endParaRPr>
          </a:p>
        </p:txBody>
      </p:sp>
      <p:sp>
        <p:nvSpPr>
          <p:cNvPr id="7" name="Rectangle 10"/>
          <p:cNvSpPr>
            <a:spLocks noChangeArrowheads="1"/>
          </p:cNvSpPr>
          <p:nvPr/>
        </p:nvSpPr>
        <p:spPr bwMode="auto">
          <a:xfrm>
            <a:off x="7745505" y="2438400"/>
            <a:ext cx="2057400" cy="304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Return to caller</a:t>
            </a:r>
          </a:p>
        </p:txBody>
      </p:sp>
      <p:sp>
        <p:nvSpPr>
          <p:cNvPr id="8" name="Rectangle 14"/>
          <p:cNvSpPr>
            <a:spLocks noChangeArrowheads="1"/>
          </p:cNvSpPr>
          <p:nvPr/>
        </p:nvSpPr>
        <p:spPr bwMode="auto">
          <a:xfrm>
            <a:off x="7745505" y="2743200"/>
            <a:ext cx="2057400" cy="304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Trap to kernel</a:t>
            </a:r>
          </a:p>
        </p:txBody>
      </p:sp>
      <p:sp>
        <p:nvSpPr>
          <p:cNvPr id="9" name="Rectangle 15"/>
          <p:cNvSpPr>
            <a:spLocks noChangeArrowheads="1"/>
          </p:cNvSpPr>
          <p:nvPr/>
        </p:nvSpPr>
        <p:spPr bwMode="auto">
          <a:xfrm>
            <a:off x="7745505" y="3048000"/>
            <a:ext cx="2057400" cy="3048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Trap code in register</a:t>
            </a:r>
          </a:p>
        </p:txBody>
      </p:sp>
      <p:sp>
        <p:nvSpPr>
          <p:cNvPr id="10" name="Rectangle 16"/>
          <p:cNvSpPr>
            <a:spLocks noChangeArrowheads="1"/>
          </p:cNvSpPr>
          <p:nvPr/>
        </p:nvSpPr>
        <p:spPr bwMode="auto">
          <a:xfrm>
            <a:off x="7745505" y="4114800"/>
            <a:ext cx="2057400" cy="304800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Increment SP</a:t>
            </a:r>
          </a:p>
        </p:txBody>
      </p:sp>
      <p:sp>
        <p:nvSpPr>
          <p:cNvPr id="11" name="Rectangle 17"/>
          <p:cNvSpPr>
            <a:spLocks noChangeArrowheads="1"/>
          </p:cNvSpPr>
          <p:nvPr/>
        </p:nvSpPr>
        <p:spPr bwMode="auto">
          <a:xfrm>
            <a:off x="7745505" y="4419600"/>
            <a:ext cx="2057400" cy="304800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Call read</a:t>
            </a:r>
          </a:p>
        </p:txBody>
      </p:sp>
      <p:sp>
        <p:nvSpPr>
          <p:cNvPr id="12" name="Rectangle 18"/>
          <p:cNvSpPr>
            <a:spLocks noChangeArrowheads="1"/>
          </p:cNvSpPr>
          <p:nvPr/>
        </p:nvSpPr>
        <p:spPr bwMode="auto">
          <a:xfrm>
            <a:off x="7745505" y="4724400"/>
            <a:ext cx="2057400" cy="304800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Push arguments</a:t>
            </a:r>
          </a:p>
        </p:txBody>
      </p:sp>
      <p:sp>
        <p:nvSpPr>
          <p:cNvPr id="13" name="Rectangle 19"/>
          <p:cNvSpPr>
            <a:spLocks noChangeArrowheads="1"/>
          </p:cNvSpPr>
          <p:nvPr/>
        </p:nvSpPr>
        <p:spPr bwMode="auto">
          <a:xfrm>
            <a:off x="7288305" y="5486400"/>
            <a:ext cx="3048000" cy="838200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zh-TW" altLang="en-US">
              <a:ea typeface="新細明體" panose="02020500000000000000" pitchFamily="18" charset="-120"/>
            </a:endParaRPr>
          </a:p>
        </p:txBody>
      </p:sp>
      <p:sp>
        <p:nvSpPr>
          <p:cNvPr id="14" name="Rectangle 20"/>
          <p:cNvSpPr>
            <a:spLocks noChangeArrowheads="1"/>
          </p:cNvSpPr>
          <p:nvPr/>
        </p:nvSpPr>
        <p:spPr bwMode="auto">
          <a:xfrm>
            <a:off x="7440705" y="5638800"/>
            <a:ext cx="838200" cy="533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Dispatch</a:t>
            </a:r>
          </a:p>
        </p:txBody>
      </p:sp>
      <p:sp>
        <p:nvSpPr>
          <p:cNvPr id="15" name="Rectangle 21"/>
          <p:cNvSpPr>
            <a:spLocks noChangeArrowheads="1"/>
          </p:cNvSpPr>
          <p:nvPr/>
        </p:nvSpPr>
        <p:spPr bwMode="auto">
          <a:xfrm>
            <a:off x="9421905" y="5638800"/>
            <a:ext cx="762000" cy="533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Sys call</a:t>
            </a:r>
            <a:br>
              <a:rPr lang="en-US" altLang="zh-TW" sz="1600">
                <a:ea typeface="新細明體" panose="02020500000000000000" pitchFamily="18" charset="-120"/>
              </a:rPr>
            </a:br>
            <a:r>
              <a:rPr lang="en-US" altLang="zh-TW" sz="1600">
                <a:ea typeface="新細明體" panose="02020500000000000000" pitchFamily="18" charset="-120"/>
              </a:rPr>
              <a:t>handler</a:t>
            </a:r>
          </a:p>
        </p:txBody>
      </p:sp>
      <p:grpSp>
        <p:nvGrpSpPr>
          <p:cNvPr id="16" name="Group 29"/>
          <p:cNvGrpSpPr>
            <a:grpSpLocks/>
          </p:cNvGrpSpPr>
          <p:nvPr/>
        </p:nvGrpSpPr>
        <p:grpSpPr bwMode="auto">
          <a:xfrm>
            <a:off x="8659905" y="5716588"/>
            <a:ext cx="533400" cy="381000"/>
            <a:chOff x="1584" y="3601"/>
            <a:chExt cx="336" cy="240"/>
          </a:xfrm>
        </p:grpSpPr>
        <p:sp>
          <p:nvSpPr>
            <p:cNvPr id="17" name="Rectangle 23"/>
            <p:cNvSpPr>
              <a:spLocks noChangeArrowheads="1"/>
            </p:cNvSpPr>
            <p:nvPr/>
          </p:nvSpPr>
          <p:spPr bwMode="auto">
            <a:xfrm>
              <a:off x="1584" y="3601"/>
              <a:ext cx="336" cy="4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zh-TW" altLang="zh-TW" sz="1600">
                <a:ea typeface="新細明體" panose="02020500000000000000" pitchFamily="18" charset="-120"/>
              </a:endParaRPr>
            </a:p>
          </p:txBody>
        </p:sp>
        <p:sp>
          <p:nvSpPr>
            <p:cNvPr id="18" name="Rectangle 25"/>
            <p:cNvSpPr>
              <a:spLocks noChangeArrowheads="1"/>
            </p:cNvSpPr>
            <p:nvPr/>
          </p:nvSpPr>
          <p:spPr bwMode="auto">
            <a:xfrm>
              <a:off x="1584" y="3648"/>
              <a:ext cx="336" cy="4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zh-TW" altLang="zh-TW" sz="1600">
                <a:ea typeface="新細明體" panose="02020500000000000000" pitchFamily="18" charset="-120"/>
              </a:endParaRPr>
            </a:p>
          </p:txBody>
        </p:sp>
        <p:sp>
          <p:nvSpPr>
            <p:cNvPr id="19" name="Rectangle 26"/>
            <p:cNvSpPr>
              <a:spLocks noChangeArrowheads="1"/>
            </p:cNvSpPr>
            <p:nvPr/>
          </p:nvSpPr>
          <p:spPr bwMode="auto">
            <a:xfrm>
              <a:off x="1584" y="3697"/>
              <a:ext cx="336" cy="4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zh-TW" altLang="zh-TW" sz="1600">
                <a:ea typeface="新細明體" panose="02020500000000000000" pitchFamily="18" charset="-120"/>
              </a:endParaRPr>
            </a:p>
          </p:txBody>
        </p:sp>
        <p:sp>
          <p:nvSpPr>
            <p:cNvPr id="20" name="Rectangle 27"/>
            <p:cNvSpPr>
              <a:spLocks noChangeArrowheads="1"/>
            </p:cNvSpPr>
            <p:nvPr/>
          </p:nvSpPr>
          <p:spPr bwMode="auto">
            <a:xfrm>
              <a:off x="1584" y="3745"/>
              <a:ext cx="336" cy="4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zh-TW" altLang="zh-TW" sz="1600">
                <a:ea typeface="新細明體" panose="02020500000000000000" pitchFamily="18" charset="-120"/>
              </a:endParaRPr>
            </a:p>
          </p:txBody>
        </p:sp>
        <p:sp>
          <p:nvSpPr>
            <p:cNvPr id="21" name="Rectangle 28"/>
            <p:cNvSpPr>
              <a:spLocks noChangeArrowheads="1"/>
            </p:cNvSpPr>
            <p:nvPr/>
          </p:nvSpPr>
          <p:spPr bwMode="auto">
            <a:xfrm>
              <a:off x="1584" y="3793"/>
              <a:ext cx="336" cy="4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endParaRPr lang="zh-TW" altLang="zh-TW" sz="1600">
                <a:ea typeface="新細明體" panose="02020500000000000000" pitchFamily="18" charset="-120"/>
              </a:endParaRPr>
            </a:p>
          </p:txBody>
        </p:sp>
      </p:grpSp>
      <p:sp>
        <p:nvSpPr>
          <p:cNvPr id="22" name="Text Box 32"/>
          <p:cNvSpPr txBox="1">
            <a:spLocks noChangeArrowheads="1"/>
          </p:cNvSpPr>
          <p:nvPr/>
        </p:nvSpPr>
        <p:spPr bwMode="auto">
          <a:xfrm>
            <a:off x="6297705" y="5486400"/>
            <a:ext cx="738188" cy="82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ctr"/>
            <a:r>
              <a:rPr lang="en-US" altLang="zh-TW" sz="1600">
                <a:ea typeface="新細明體" panose="02020500000000000000" pitchFamily="18" charset="-120"/>
              </a:rPr>
              <a:t>Kernel</a:t>
            </a:r>
            <a:br>
              <a:rPr lang="en-US" altLang="zh-TW" sz="1600">
                <a:ea typeface="新細明體" panose="02020500000000000000" pitchFamily="18" charset="-120"/>
              </a:rPr>
            </a:br>
            <a:r>
              <a:rPr lang="en-US" altLang="zh-TW" sz="1600">
                <a:ea typeface="新細明體" panose="02020500000000000000" pitchFamily="18" charset="-120"/>
              </a:rPr>
              <a:t>space</a:t>
            </a:r>
            <a:br>
              <a:rPr lang="en-US" altLang="zh-TW" sz="1600">
                <a:ea typeface="新細明體" panose="02020500000000000000" pitchFamily="18" charset="-120"/>
              </a:rPr>
            </a:br>
            <a:r>
              <a:rPr lang="en-US" altLang="zh-TW" sz="1600">
                <a:ea typeface="新細明體" panose="02020500000000000000" pitchFamily="18" charset="-120"/>
              </a:rPr>
              <a:t>(OS)</a:t>
            </a:r>
          </a:p>
        </p:txBody>
      </p:sp>
      <p:sp>
        <p:nvSpPr>
          <p:cNvPr id="23" name="Text Box 33"/>
          <p:cNvSpPr txBox="1">
            <a:spLocks noChangeArrowheads="1"/>
          </p:cNvSpPr>
          <p:nvPr/>
        </p:nvSpPr>
        <p:spPr bwMode="auto">
          <a:xfrm>
            <a:off x="6373905" y="3276601"/>
            <a:ext cx="636588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ctr"/>
            <a:r>
              <a:rPr lang="en-US" altLang="zh-TW" sz="1600">
                <a:ea typeface="新細明體" panose="02020500000000000000" pitchFamily="18" charset="-120"/>
              </a:rPr>
              <a:t>User</a:t>
            </a:r>
            <a:br>
              <a:rPr lang="en-US" altLang="zh-TW" sz="1600">
                <a:ea typeface="新細明體" panose="02020500000000000000" pitchFamily="18" charset="-120"/>
              </a:rPr>
            </a:br>
            <a:r>
              <a:rPr lang="en-US" altLang="zh-TW" sz="1600">
                <a:ea typeface="新細明體" panose="02020500000000000000" pitchFamily="18" charset="-120"/>
              </a:rPr>
              <a:t>space</a:t>
            </a:r>
          </a:p>
        </p:txBody>
      </p:sp>
      <p:sp>
        <p:nvSpPr>
          <p:cNvPr id="24" name="Text Box 34"/>
          <p:cNvSpPr txBox="1">
            <a:spLocks noChangeArrowheads="1"/>
          </p:cNvSpPr>
          <p:nvPr/>
        </p:nvSpPr>
        <p:spPr bwMode="auto">
          <a:xfrm>
            <a:off x="6945405" y="6324600"/>
            <a:ext cx="2857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r"/>
            <a:r>
              <a:rPr lang="en-US" altLang="zh-TW" sz="1600">
                <a:ea typeface="新細明體" panose="02020500000000000000" pitchFamily="18" charset="-120"/>
              </a:rPr>
              <a:t>0</a:t>
            </a:r>
          </a:p>
        </p:txBody>
      </p:sp>
      <p:sp>
        <p:nvSpPr>
          <p:cNvPr id="25" name="Text Box 35"/>
          <p:cNvSpPr txBox="1">
            <a:spLocks noChangeArrowheads="1"/>
          </p:cNvSpPr>
          <p:nvPr/>
        </p:nvSpPr>
        <p:spPr bwMode="auto">
          <a:xfrm>
            <a:off x="6297705" y="1371600"/>
            <a:ext cx="9334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r"/>
            <a:r>
              <a:rPr lang="en-US" altLang="zh-TW" sz="1600">
                <a:ea typeface="新細明體" panose="02020500000000000000" pitchFamily="18" charset="-120"/>
              </a:rPr>
              <a:t>0xffffffff</a:t>
            </a:r>
          </a:p>
        </p:txBody>
      </p:sp>
      <p:sp>
        <p:nvSpPr>
          <p:cNvPr id="26" name="Text Box 40"/>
          <p:cNvSpPr txBox="1">
            <a:spLocks noChangeArrowheads="1"/>
          </p:cNvSpPr>
          <p:nvPr/>
        </p:nvSpPr>
        <p:spPr bwMode="auto">
          <a:xfrm>
            <a:off x="7593105" y="4724400"/>
            <a:ext cx="1016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rIns="0">
            <a:spAutoFit/>
          </a:bodyPr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ctr"/>
            <a:r>
              <a:rPr lang="en-US" altLang="zh-TW" sz="1600">
                <a:ea typeface="新細明體" panose="02020500000000000000" pitchFamily="18" charset="-120"/>
              </a:rPr>
              <a:t>1</a:t>
            </a:r>
          </a:p>
        </p:txBody>
      </p:sp>
      <p:grpSp>
        <p:nvGrpSpPr>
          <p:cNvPr id="27" name="Group 49"/>
          <p:cNvGrpSpPr>
            <a:grpSpLocks/>
          </p:cNvGrpSpPr>
          <p:nvPr/>
        </p:nvGrpSpPr>
        <p:grpSpPr bwMode="auto">
          <a:xfrm>
            <a:off x="7643905" y="3368676"/>
            <a:ext cx="203200" cy="1203325"/>
            <a:chOff x="944" y="2122"/>
            <a:chExt cx="128" cy="758"/>
          </a:xfrm>
        </p:grpSpPr>
        <p:cxnSp>
          <p:nvCxnSpPr>
            <p:cNvPr id="28" name="AutoShape 36"/>
            <p:cNvCxnSpPr>
              <a:cxnSpLocks noChangeShapeType="1"/>
              <a:stCxn id="11" idx="1"/>
              <a:endCxn id="30" idx="2"/>
            </p:cNvCxnSpPr>
            <p:nvPr/>
          </p:nvCxnSpPr>
          <p:spPr bwMode="auto">
            <a:xfrm rot="10800000">
              <a:off x="944" y="2122"/>
              <a:ext cx="64" cy="758"/>
            </a:xfrm>
            <a:prstGeom prst="curvedConnector2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9" name="Text Box 41"/>
            <p:cNvSpPr txBox="1">
              <a:spLocks noChangeArrowheads="1"/>
            </p:cNvSpPr>
            <p:nvPr/>
          </p:nvSpPr>
          <p:spPr bwMode="auto">
            <a:xfrm>
              <a:off x="1008" y="2304"/>
              <a:ext cx="64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r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altLang="zh-TW" sz="1600">
                  <a:ea typeface="新細明體" panose="02020500000000000000" pitchFamily="18" charset="-120"/>
                </a:rPr>
                <a:t>2</a:t>
              </a:r>
            </a:p>
          </p:txBody>
        </p:sp>
      </p:grpSp>
      <p:sp>
        <p:nvSpPr>
          <p:cNvPr id="30" name="Text Box 42"/>
          <p:cNvSpPr txBox="1">
            <a:spLocks noChangeArrowheads="1"/>
          </p:cNvSpPr>
          <p:nvPr/>
        </p:nvSpPr>
        <p:spPr bwMode="auto">
          <a:xfrm>
            <a:off x="7593105" y="3124201"/>
            <a:ext cx="101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ctr"/>
            <a:r>
              <a:rPr lang="en-US" altLang="zh-TW" sz="1600">
                <a:ea typeface="新細明體" panose="02020500000000000000" pitchFamily="18" charset="-120"/>
              </a:rPr>
              <a:t>3</a:t>
            </a:r>
          </a:p>
        </p:txBody>
      </p:sp>
      <p:grpSp>
        <p:nvGrpSpPr>
          <p:cNvPr id="31" name="Group 50"/>
          <p:cNvGrpSpPr>
            <a:grpSpLocks/>
          </p:cNvGrpSpPr>
          <p:nvPr/>
        </p:nvGrpSpPr>
        <p:grpSpPr bwMode="auto">
          <a:xfrm>
            <a:off x="7440705" y="2895600"/>
            <a:ext cx="431800" cy="2743200"/>
            <a:chOff x="816" y="1824"/>
            <a:chExt cx="272" cy="1728"/>
          </a:xfrm>
        </p:grpSpPr>
        <p:cxnSp>
          <p:nvCxnSpPr>
            <p:cNvPr id="32" name="AutoShape 37"/>
            <p:cNvCxnSpPr>
              <a:cxnSpLocks noChangeShapeType="1"/>
              <a:stCxn id="8" idx="1"/>
              <a:endCxn id="14" idx="0"/>
            </p:cNvCxnSpPr>
            <p:nvPr/>
          </p:nvCxnSpPr>
          <p:spPr bwMode="auto">
            <a:xfrm rot="10800000" flipH="1" flipV="1">
              <a:off x="1016" y="1824"/>
              <a:ext cx="72" cy="1728"/>
            </a:xfrm>
            <a:prstGeom prst="curvedConnector4">
              <a:avLst>
                <a:gd name="adj1" fmla="val -200000"/>
                <a:gd name="adj2" fmla="val 52778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3" name="Text Box 43"/>
            <p:cNvSpPr txBox="1">
              <a:spLocks noChangeArrowheads="1"/>
            </p:cNvSpPr>
            <p:nvPr/>
          </p:nvSpPr>
          <p:spPr bwMode="auto">
            <a:xfrm>
              <a:off x="816" y="2592"/>
              <a:ext cx="64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altLang="zh-TW" sz="1600">
                  <a:ea typeface="新細明體" panose="02020500000000000000" pitchFamily="18" charset="-120"/>
                </a:rPr>
                <a:t>4</a:t>
              </a:r>
            </a:p>
          </p:txBody>
        </p:sp>
      </p:grpSp>
      <p:grpSp>
        <p:nvGrpSpPr>
          <p:cNvPr id="34" name="Group 51"/>
          <p:cNvGrpSpPr>
            <a:grpSpLocks/>
          </p:cNvGrpSpPr>
          <p:nvPr/>
        </p:nvGrpSpPr>
        <p:grpSpPr bwMode="auto">
          <a:xfrm>
            <a:off x="8291612" y="5638800"/>
            <a:ext cx="381001" cy="268288"/>
            <a:chOff x="1352" y="3552"/>
            <a:chExt cx="240" cy="169"/>
          </a:xfrm>
        </p:grpSpPr>
        <p:cxnSp>
          <p:nvCxnSpPr>
            <p:cNvPr id="35" name="AutoShape 30"/>
            <p:cNvCxnSpPr>
              <a:cxnSpLocks noChangeShapeType="1"/>
              <a:stCxn id="14" idx="3"/>
              <a:endCxn id="19" idx="1"/>
            </p:cNvCxnSpPr>
            <p:nvPr/>
          </p:nvCxnSpPr>
          <p:spPr bwMode="auto">
            <a:xfrm>
              <a:off x="1352" y="3720"/>
              <a:ext cx="240" cy="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6" name="Text Box 44"/>
            <p:cNvSpPr txBox="1">
              <a:spLocks noChangeArrowheads="1"/>
            </p:cNvSpPr>
            <p:nvPr/>
          </p:nvSpPr>
          <p:spPr bwMode="auto">
            <a:xfrm>
              <a:off x="1392" y="3552"/>
              <a:ext cx="64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altLang="zh-TW" sz="1600">
                  <a:ea typeface="新細明體" panose="02020500000000000000" pitchFamily="18" charset="-120"/>
                </a:rPr>
                <a:t>5</a:t>
              </a:r>
            </a:p>
          </p:txBody>
        </p:sp>
      </p:grpSp>
      <p:grpSp>
        <p:nvGrpSpPr>
          <p:cNvPr id="37" name="Group 57"/>
          <p:cNvGrpSpPr>
            <a:grpSpLocks/>
          </p:cNvGrpSpPr>
          <p:nvPr/>
        </p:nvGrpSpPr>
        <p:grpSpPr bwMode="auto">
          <a:xfrm>
            <a:off x="9206021" y="5638800"/>
            <a:ext cx="228601" cy="268288"/>
            <a:chOff x="1832" y="3552"/>
            <a:chExt cx="144" cy="169"/>
          </a:xfrm>
        </p:grpSpPr>
        <p:cxnSp>
          <p:nvCxnSpPr>
            <p:cNvPr id="38" name="AutoShape 31"/>
            <p:cNvCxnSpPr>
              <a:cxnSpLocks noChangeShapeType="1"/>
              <a:stCxn id="19" idx="3"/>
              <a:endCxn id="15" idx="1"/>
            </p:cNvCxnSpPr>
            <p:nvPr/>
          </p:nvCxnSpPr>
          <p:spPr bwMode="auto">
            <a:xfrm flipV="1">
              <a:off x="1832" y="3720"/>
              <a:ext cx="144" cy="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9" name="Text Box 45"/>
            <p:cNvSpPr txBox="1">
              <a:spLocks noChangeArrowheads="1"/>
            </p:cNvSpPr>
            <p:nvPr/>
          </p:nvSpPr>
          <p:spPr bwMode="auto">
            <a:xfrm>
              <a:off x="1872" y="3552"/>
              <a:ext cx="64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altLang="zh-TW" sz="1600">
                  <a:ea typeface="新細明體" panose="02020500000000000000" pitchFamily="18" charset="-120"/>
                </a:rPr>
                <a:t>6</a:t>
              </a:r>
            </a:p>
          </p:txBody>
        </p:sp>
      </p:grpSp>
      <p:grpSp>
        <p:nvGrpSpPr>
          <p:cNvPr id="40" name="Group 58"/>
          <p:cNvGrpSpPr>
            <a:grpSpLocks/>
          </p:cNvGrpSpPr>
          <p:nvPr/>
        </p:nvGrpSpPr>
        <p:grpSpPr bwMode="auto">
          <a:xfrm>
            <a:off x="9815605" y="2590800"/>
            <a:ext cx="546100" cy="3314700"/>
            <a:chOff x="2216" y="1632"/>
            <a:chExt cx="344" cy="2088"/>
          </a:xfrm>
        </p:grpSpPr>
        <p:cxnSp>
          <p:nvCxnSpPr>
            <p:cNvPr id="41" name="AutoShape 39"/>
            <p:cNvCxnSpPr>
              <a:cxnSpLocks noChangeShapeType="1"/>
              <a:stCxn id="15" idx="3"/>
              <a:endCxn id="7" idx="3"/>
            </p:cNvCxnSpPr>
            <p:nvPr/>
          </p:nvCxnSpPr>
          <p:spPr bwMode="auto">
            <a:xfrm flipH="1" flipV="1">
              <a:off x="2216" y="1632"/>
              <a:ext cx="240" cy="2088"/>
            </a:xfrm>
            <a:prstGeom prst="curvedConnector3">
              <a:avLst>
                <a:gd name="adj1" fmla="val -6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2" name="Text Box 46"/>
            <p:cNvSpPr txBox="1">
              <a:spLocks noChangeArrowheads="1"/>
            </p:cNvSpPr>
            <p:nvPr/>
          </p:nvSpPr>
          <p:spPr bwMode="auto">
            <a:xfrm>
              <a:off x="2496" y="2640"/>
              <a:ext cx="64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altLang="zh-TW" sz="1600">
                  <a:ea typeface="新細明體" panose="02020500000000000000" pitchFamily="18" charset="-120"/>
                </a:rPr>
                <a:t>7</a:t>
              </a:r>
            </a:p>
          </p:txBody>
        </p:sp>
      </p:grpSp>
      <p:grpSp>
        <p:nvGrpSpPr>
          <p:cNvPr id="43" name="Group 54"/>
          <p:cNvGrpSpPr>
            <a:grpSpLocks/>
          </p:cNvGrpSpPr>
          <p:nvPr/>
        </p:nvGrpSpPr>
        <p:grpSpPr bwMode="auto">
          <a:xfrm>
            <a:off x="8786907" y="2590800"/>
            <a:ext cx="1117601" cy="1524000"/>
            <a:chOff x="1664" y="1632"/>
            <a:chExt cx="704" cy="960"/>
          </a:xfrm>
        </p:grpSpPr>
        <p:cxnSp>
          <p:nvCxnSpPr>
            <p:cNvPr id="44" name="AutoShape 38"/>
            <p:cNvCxnSpPr>
              <a:cxnSpLocks noChangeShapeType="1"/>
              <a:stCxn id="7" idx="3"/>
              <a:endCxn id="10" idx="0"/>
            </p:cNvCxnSpPr>
            <p:nvPr/>
          </p:nvCxnSpPr>
          <p:spPr bwMode="auto">
            <a:xfrm flipH="1">
              <a:off x="1664" y="1632"/>
              <a:ext cx="648" cy="960"/>
            </a:xfrm>
            <a:prstGeom prst="curvedConnector4">
              <a:avLst>
                <a:gd name="adj1" fmla="val -22222"/>
                <a:gd name="adj2" fmla="val 55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5" name="Text Box 47"/>
            <p:cNvSpPr txBox="1">
              <a:spLocks noChangeArrowheads="1"/>
            </p:cNvSpPr>
            <p:nvPr/>
          </p:nvSpPr>
          <p:spPr bwMode="auto">
            <a:xfrm>
              <a:off x="2304" y="2256"/>
              <a:ext cx="64" cy="1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imes" panose="02020603050405020304" pitchFamily="18" charset="0"/>
                </a:defRPr>
              </a:lvl9pPr>
            </a:lstStyle>
            <a:p>
              <a:pPr algn="ctr"/>
              <a:r>
                <a:rPr lang="en-US" altLang="zh-TW" sz="1600">
                  <a:ea typeface="新細明體" panose="02020500000000000000" pitchFamily="18" charset="-120"/>
                </a:rPr>
                <a:t>8</a:t>
              </a:r>
            </a:p>
          </p:txBody>
        </p:sp>
      </p:grpSp>
      <p:sp>
        <p:nvSpPr>
          <p:cNvPr id="46" name="Text Box 48"/>
          <p:cNvSpPr txBox="1">
            <a:spLocks noChangeArrowheads="1"/>
          </p:cNvSpPr>
          <p:nvPr/>
        </p:nvSpPr>
        <p:spPr bwMode="auto">
          <a:xfrm>
            <a:off x="9345705" y="4114801"/>
            <a:ext cx="101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pPr algn="ctr"/>
            <a:r>
              <a:rPr lang="en-US" altLang="zh-TW" sz="1600">
                <a:ea typeface="新細明體" panose="02020500000000000000" pitchFamily="18" charset="-120"/>
              </a:rPr>
              <a:t>9</a:t>
            </a:r>
          </a:p>
        </p:txBody>
      </p:sp>
      <p:sp>
        <p:nvSpPr>
          <p:cNvPr id="47" name="Text Box 56"/>
          <p:cNvSpPr txBox="1">
            <a:spLocks noChangeArrowheads="1"/>
          </p:cNvSpPr>
          <p:nvPr/>
        </p:nvSpPr>
        <p:spPr bwMode="auto">
          <a:xfrm>
            <a:off x="10336305" y="1676401"/>
            <a:ext cx="94384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5720" rIns="0">
            <a:spAutoFit/>
          </a:bodyPr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Library</a:t>
            </a:r>
            <a:br>
              <a:rPr lang="en-US" altLang="zh-TW" sz="1600">
                <a:ea typeface="新細明體" panose="02020500000000000000" pitchFamily="18" charset="-120"/>
              </a:rPr>
            </a:br>
            <a:r>
              <a:rPr lang="en-US" altLang="zh-TW" sz="1600">
                <a:ea typeface="新細明體" panose="02020500000000000000" pitchFamily="18" charset="-120"/>
              </a:rPr>
              <a:t>(</a:t>
            </a:r>
            <a:r>
              <a:rPr lang="en-US" altLang="zh-TW" sz="1600">
                <a:latin typeface="Monaco" charset="0"/>
                <a:ea typeface="新細明體" panose="02020500000000000000" pitchFamily="18" charset="-120"/>
              </a:rPr>
              <a:t>read</a:t>
            </a:r>
            <a:r>
              <a:rPr lang="en-US" altLang="zh-TW" sz="1600">
                <a:ea typeface="新細明體" panose="02020500000000000000" pitchFamily="18" charset="-120"/>
              </a:rPr>
              <a:t> call)</a:t>
            </a:r>
          </a:p>
        </p:txBody>
      </p:sp>
      <p:sp>
        <p:nvSpPr>
          <p:cNvPr id="48" name="AutoShape 59"/>
          <p:cNvSpPr>
            <a:spLocks/>
          </p:cNvSpPr>
          <p:nvPr/>
        </p:nvSpPr>
        <p:spPr bwMode="auto">
          <a:xfrm>
            <a:off x="10412505" y="2438400"/>
            <a:ext cx="152400" cy="9144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zh-TW" altLang="en-US">
              <a:ea typeface="新細明體" panose="02020500000000000000" pitchFamily="18" charset="-120"/>
            </a:endParaRPr>
          </a:p>
        </p:txBody>
      </p:sp>
      <p:cxnSp>
        <p:nvCxnSpPr>
          <p:cNvPr id="49" name="AutoShape 60"/>
          <p:cNvCxnSpPr>
            <a:cxnSpLocks noChangeShapeType="1"/>
            <a:stCxn id="47" idx="2"/>
            <a:endCxn id="48" idx="1"/>
          </p:cNvCxnSpPr>
          <p:nvPr/>
        </p:nvCxnSpPr>
        <p:spPr bwMode="auto">
          <a:xfrm rot="5400000">
            <a:off x="10369356" y="2456725"/>
            <a:ext cx="634425" cy="243324"/>
          </a:xfrm>
          <a:prstGeom prst="curvedConnector4">
            <a:avLst>
              <a:gd name="adj1" fmla="val 13967"/>
              <a:gd name="adj2" fmla="val 193949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0" name="Text Box 61"/>
          <p:cNvSpPr txBox="1">
            <a:spLocks noChangeArrowheads="1"/>
          </p:cNvSpPr>
          <p:nvPr/>
        </p:nvSpPr>
        <p:spPr bwMode="auto">
          <a:xfrm>
            <a:off x="10412506" y="5257801"/>
            <a:ext cx="430213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45720" rIns="0">
            <a:spAutoFit/>
          </a:bodyPr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r>
              <a:rPr lang="en-US" altLang="zh-TW" sz="1600">
                <a:ea typeface="新細明體" panose="02020500000000000000" pitchFamily="18" charset="-120"/>
              </a:rPr>
              <a:t>User</a:t>
            </a:r>
            <a:br>
              <a:rPr lang="en-US" altLang="zh-TW" sz="1600">
                <a:ea typeface="新細明體" panose="02020500000000000000" pitchFamily="18" charset="-120"/>
              </a:rPr>
            </a:br>
            <a:r>
              <a:rPr lang="en-US" altLang="zh-TW" sz="1600">
                <a:ea typeface="新細明體" panose="02020500000000000000" pitchFamily="18" charset="-120"/>
              </a:rPr>
              <a:t>code</a:t>
            </a:r>
          </a:p>
        </p:txBody>
      </p:sp>
      <p:sp>
        <p:nvSpPr>
          <p:cNvPr id="51" name="AutoShape 62"/>
          <p:cNvSpPr>
            <a:spLocks/>
          </p:cNvSpPr>
          <p:nvPr/>
        </p:nvSpPr>
        <p:spPr bwMode="auto">
          <a:xfrm>
            <a:off x="10488705" y="4114800"/>
            <a:ext cx="152400" cy="9144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Times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Times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" panose="02020603050405020304" pitchFamily="18" charset="0"/>
              </a:defRPr>
            </a:lvl9pPr>
          </a:lstStyle>
          <a:p>
            <a:endParaRPr lang="zh-TW" altLang="en-US">
              <a:ea typeface="新細明體" panose="02020500000000000000" pitchFamily="18" charset="-120"/>
            </a:endParaRPr>
          </a:p>
        </p:txBody>
      </p:sp>
      <p:cxnSp>
        <p:nvCxnSpPr>
          <p:cNvPr id="52" name="AutoShape 63"/>
          <p:cNvCxnSpPr>
            <a:cxnSpLocks noChangeShapeType="1"/>
            <a:stCxn id="51" idx="1"/>
            <a:endCxn id="50" idx="0"/>
          </p:cNvCxnSpPr>
          <p:nvPr/>
        </p:nvCxnSpPr>
        <p:spPr bwMode="auto">
          <a:xfrm flipH="1">
            <a:off x="10628405" y="4572000"/>
            <a:ext cx="12700" cy="685800"/>
          </a:xfrm>
          <a:prstGeom prst="curvedConnector4">
            <a:avLst>
              <a:gd name="adj1" fmla="val -1800000"/>
              <a:gd name="adj2" fmla="val 83333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174779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utoUpdateAnimBg="0"/>
      <p:bldP spid="30" grpId="0" autoUpdateAnimBg="0"/>
      <p:bldP spid="46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 program invoking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printf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library call, which calls write() system call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100" y="2393575"/>
            <a:ext cx="3772007" cy="423582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77745"/>
            <a:ext cx="5968084" cy="366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5543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APIs </a:t>
            </a:r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vs. System Calls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application programmer interface is a function definition that specifies how to obtain a given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service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API does not necessarily correspond to a specific system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call 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API could offer its services directly in User Mode. </a:t>
            </a: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API function could make several system calls.</a:t>
            </a:r>
          </a:p>
          <a:p>
            <a:pPr lvl="1">
              <a:lnSpc>
                <a:spcPct val="100000"/>
              </a:lnSpc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Several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API functions could make the same system call, but wrap extra functionality around it. 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call is an explicit request to the kernel made via a software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/>
              <a:t>Usually, each system call has a corresponding wrapper routine, which defines the </a:t>
            </a:r>
            <a:r>
              <a:rPr lang="en-US" altLang="zh-TW" b="1" dirty="0"/>
              <a:t>API</a:t>
            </a:r>
            <a:r>
              <a:rPr lang="en-US" altLang="zh-TW" dirty="0"/>
              <a:t> that application programs should employ.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6182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APIs vs. System Calls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APIs issue the same system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call</a:t>
            </a:r>
          </a:p>
          <a:p>
            <a:pPr lvl="1"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Linux, the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malloc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) ,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calloc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) , and free( ) APIs are implemented in the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libc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library. </a:t>
            </a:r>
          </a:p>
          <a:p>
            <a:pPr lvl="1">
              <a:lnSpc>
                <a:spcPct val="10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code in this library keeps track of the allocation and deallocation requests and uses the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brk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) system call to enlarge or shrink the process heap.</a:t>
            </a:r>
          </a:p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604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AN OPERATING SYSTEM?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3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program that runs on the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raw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and supports</a:t>
            </a:r>
          </a:p>
          <a:p>
            <a:pPr lvl="1">
              <a:lnSpc>
                <a:spcPct val="100000"/>
              </a:lnSpc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Abstraction</a:t>
            </a:r>
          </a:p>
          <a:p>
            <a:pPr lvl="1">
              <a:lnSpc>
                <a:spcPct val="100000"/>
              </a:lnSpc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Sharing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Abstracts and standardizes the interface to the user across different types of hardware</a:t>
            </a:r>
          </a:p>
          <a:p>
            <a:pPr lvl="1">
              <a:lnSpc>
                <a:spcPct val="100000"/>
              </a:lnSpc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 machine hides the messy details which must be performed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Manages the hardware resources</a:t>
            </a:r>
          </a:p>
          <a:p>
            <a:pPr lvl="1">
              <a:lnSpc>
                <a:spcPct val="100000"/>
              </a:lnSpc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program gets time with the resource</a:t>
            </a:r>
          </a:p>
          <a:p>
            <a:pPr lvl="1">
              <a:lnSpc>
                <a:spcPct val="100000"/>
              </a:lnSpc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program gets space on the resource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have potentially conflicting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goals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hardware efficiently</a:t>
            </a:r>
          </a:p>
          <a:p>
            <a:pPr lvl="1">
              <a:lnSpc>
                <a:spcPct val="100000"/>
              </a:lnSpc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 maximum performance to each user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70769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Control Flow Diagram of a System Call</a:t>
            </a:r>
            <a:endParaRPr lang="zh-TW" altLang="en-US" dirty="0"/>
          </a:p>
        </p:txBody>
      </p:sp>
      <p:grpSp>
        <p:nvGrpSpPr>
          <p:cNvPr id="5" name="群組 4"/>
          <p:cNvGrpSpPr/>
          <p:nvPr/>
        </p:nvGrpSpPr>
        <p:grpSpPr>
          <a:xfrm>
            <a:off x="1980078" y="2517025"/>
            <a:ext cx="7345363" cy="2820988"/>
            <a:chOff x="971550" y="1844675"/>
            <a:chExt cx="7345363" cy="2820988"/>
          </a:xfrm>
        </p:grpSpPr>
        <p:pic>
          <p:nvPicPr>
            <p:cNvPr id="6" name="Picture 8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1550" y="1844675"/>
              <a:ext cx="7345363" cy="2820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Line 9"/>
            <p:cNvSpPr>
              <a:spLocks noChangeShapeType="1"/>
            </p:cNvSpPr>
            <p:nvPr/>
          </p:nvSpPr>
          <p:spPr bwMode="auto">
            <a:xfrm flipV="1">
              <a:off x="1835150" y="2635250"/>
              <a:ext cx="936625" cy="301625"/>
            </a:xfrm>
            <a:prstGeom prst="line">
              <a:avLst/>
            </a:prstGeom>
            <a:noFill/>
            <a:ln w="15875">
              <a:solidFill>
                <a:srgbClr val="FF0000"/>
              </a:solidFill>
              <a:prstDash val="dash"/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8" name="Line 10"/>
            <p:cNvSpPr>
              <a:spLocks noChangeShapeType="1"/>
            </p:cNvSpPr>
            <p:nvPr/>
          </p:nvSpPr>
          <p:spPr bwMode="auto">
            <a:xfrm flipH="1" flipV="1">
              <a:off x="1476375" y="3081338"/>
              <a:ext cx="1295400" cy="274637"/>
            </a:xfrm>
            <a:prstGeom prst="line">
              <a:avLst/>
            </a:prstGeom>
            <a:noFill/>
            <a:ln w="15875">
              <a:solidFill>
                <a:srgbClr val="FF0000"/>
              </a:solidFill>
              <a:prstDash val="dash"/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9" name="Line 11"/>
            <p:cNvSpPr>
              <a:spLocks noChangeShapeType="1"/>
            </p:cNvSpPr>
            <p:nvPr/>
          </p:nvSpPr>
          <p:spPr bwMode="auto">
            <a:xfrm flipV="1">
              <a:off x="3492500" y="2649538"/>
              <a:ext cx="1008063" cy="287337"/>
            </a:xfrm>
            <a:prstGeom prst="line">
              <a:avLst/>
            </a:prstGeom>
            <a:noFill/>
            <a:ln w="15875">
              <a:solidFill>
                <a:srgbClr val="FF0000"/>
              </a:solidFill>
              <a:prstDash val="dash"/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10" name="Line 12"/>
            <p:cNvSpPr>
              <a:spLocks noChangeShapeType="1"/>
            </p:cNvSpPr>
            <p:nvPr/>
          </p:nvSpPr>
          <p:spPr bwMode="auto">
            <a:xfrm flipH="1" flipV="1">
              <a:off x="2987675" y="3152775"/>
              <a:ext cx="1439863" cy="203200"/>
            </a:xfrm>
            <a:prstGeom prst="line">
              <a:avLst/>
            </a:prstGeom>
            <a:noFill/>
            <a:ln w="15875">
              <a:solidFill>
                <a:srgbClr val="FF0000"/>
              </a:solidFill>
              <a:prstDash val="dash"/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11" name="Line 13"/>
            <p:cNvSpPr>
              <a:spLocks noChangeShapeType="1"/>
            </p:cNvSpPr>
            <p:nvPr/>
          </p:nvSpPr>
          <p:spPr bwMode="auto">
            <a:xfrm flipV="1">
              <a:off x="5435600" y="2635250"/>
              <a:ext cx="1441450" cy="374650"/>
            </a:xfrm>
            <a:prstGeom prst="line">
              <a:avLst/>
            </a:prstGeom>
            <a:noFill/>
            <a:ln w="15875">
              <a:solidFill>
                <a:srgbClr val="FF0000"/>
              </a:solidFill>
              <a:prstDash val="dash"/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12" name="Line 14"/>
            <p:cNvSpPr>
              <a:spLocks noChangeShapeType="1"/>
            </p:cNvSpPr>
            <p:nvPr/>
          </p:nvSpPr>
          <p:spPr bwMode="auto">
            <a:xfrm flipH="1" flipV="1">
              <a:off x="4787900" y="3152775"/>
              <a:ext cx="2089150" cy="203200"/>
            </a:xfrm>
            <a:prstGeom prst="line">
              <a:avLst/>
            </a:prstGeom>
            <a:noFill/>
            <a:ln w="15875">
              <a:solidFill>
                <a:srgbClr val="FF0000"/>
              </a:solidFill>
              <a:prstDash val="dash"/>
              <a:round/>
              <a:headEnd type="oval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13" name="Rectangle 16"/>
            <p:cNvSpPr>
              <a:spLocks noChangeArrowheads="1"/>
            </p:cNvSpPr>
            <p:nvPr/>
          </p:nvSpPr>
          <p:spPr bwMode="auto">
            <a:xfrm>
              <a:off x="2771775" y="2852738"/>
              <a:ext cx="720725" cy="215900"/>
            </a:xfrm>
            <a:prstGeom prst="rect">
              <a:avLst/>
            </a:prstGeom>
            <a:noFill/>
            <a:ln w="12700">
              <a:solidFill>
                <a:srgbClr val="009900"/>
              </a:solidFill>
              <a:prstDash val="sys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/>
              <a:endParaRPr lang="zh-TW" altLang="en-US"/>
            </a:p>
          </p:txBody>
        </p:sp>
        <p:sp>
          <p:nvSpPr>
            <p:cNvPr id="14" name="Rectangle 17"/>
            <p:cNvSpPr>
              <a:spLocks noChangeArrowheads="1"/>
            </p:cNvSpPr>
            <p:nvPr/>
          </p:nvSpPr>
          <p:spPr bwMode="auto">
            <a:xfrm>
              <a:off x="4572000" y="3284538"/>
              <a:ext cx="792163" cy="215900"/>
            </a:xfrm>
            <a:prstGeom prst="rect">
              <a:avLst/>
            </a:prstGeom>
            <a:noFill/>
            <a:ln w="12700">
              <a:solidFill>
                <a:srgbClr val="009900"/>
              </a:solidFill>
              <a:prstDash val="sys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panose="020B0604020202020204" pitchFamily="34" charset="0"/>
                  <a:ea typeface="新細明體" panose="02020500000000000000" pitchFamily="18" charset="-120"/>
                </a:defRPr>
              </a:lvl9pPr>
            </a:lstStyle>
            <a:p>
              <a:pPr eaLnBrk="1" hangingPunct="1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02642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 For Process Management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430" y="2490134"/>
            <a:ext cx="8535140" cy="187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800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 For File Management</a:t>
            </a:r>
            <a:endParaRPr lang="zh-TW" alt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57" b="47963"/>
          <a:stretch>
            <a:fillRect/>
          </a:stretch>
        </p:blipFill>
        <p:spPr bwMode="auto">
          <a:xfrm>
            <a:off x="1828800" y="2432798"/>
            <a:ext cx="8534400" cy="2606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4885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 For Directory Management</a:t>
            </a:r>
            <a:endParaRPr lang="zh-TW" alt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89" b="19279"/>
          <a:stretch>
            <a:fillRect/>
          </a:stretch>
        </p:blipFill>
        <p:spPr bwMode="auto">
          <a:xfrm>
            <a:off x="1924050" y="2289737"/>
            <a:ext cx="8534400" cy="2492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52510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 For Miscellaneous Tasks</a:t>
            </a:r>
            <a:endParaRPr lang="zh-TW" alt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95" b="-5016"/>
          <a:stretch>
            <a:fillRect/>
          </a:stretch>
        </p:blipFill>
        <p:spPr bwMode="auto">
          <a:xfrm>
            <a:off x="1828800" y="2750484"/>
            <a:ext cx="8534400" cy="2178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322085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Management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5000"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the creation, removal of files and provide directory maintenance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5000"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 multiuser system, every user should have its own right to access files and directories</a:t>
            </a:r>
          </a:p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Management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5000"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 multitask system, multiple programs can be executed simultaneously in the system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5000"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 program starts to execute, it becomes a process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5000"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same program executing at two different times will become two different processes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5000"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Kernel manages processes in terms of creating, suspending, and terminating them</a:t>
            </a:r>
          </a:p>
          <a:p>
            <a:pPr lvl="1">
              <a:lnSpc>
                <a:spcPct val="110000"/>
              </a:lnSpc>
              <a:buClr>
                <a:schemeClr val="tx1"/>
              </a:buClr>
              <a:buSzPct val="75000"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process is protected from other processes and can communicate with the others 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1020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Calls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management</a:t>
            </a:r>
          </a:p>
          <a:p>
            <a:pPr lvl="1">
              <a:lnSpc>
                <a:spcPct val="100000"/>
              </a:lnSpc>
              <a:buClr>
                <a:schemeClr val="tx1"/>
              </a:buClr>
              <a:buSzPct val="75000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in a computer is divided into main memory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 storage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buClr>
                <a:schemeClr val="tx1"/>
              </a:buClr>
              <a:buSzPct val="75000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is small in capacity but fast in speed, and hard disk is vice versa</a:t>
            </a:r>
          </a:p>
          <a:p>
            <a:pPr lvl="1">
              <a:lnSpc>
                <a:spcPct val="100000"/>
              </a:lnSpc>
              <a:buClr>
                <a:schemeClr val="tx1"/>
              </a:buClr>
              <a:buSzPct val="75000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that are not currently used should be saved to hard disk first, while data that are urgently needed should be retrieved and stored in RAM</a:t>
            </a:r>
          </a:p>
          <a:p>
            <a:pPr lvl="1">
              <a:lnSpc>
                <a:spcPct val="100000"/>
              </a:lnSpc>
              <a:buClr>
                <a:schemeClr val="tx1"/>
              </a:buClr>
              <a:buSzPct val="75000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mechanism is referred as memory management</a:t>
            </a:r>
          </a:p>
          <a:p>
            <a:pPr>
              <a:spcBef>
                <a:spcPct val="20000"/>
              </a:spcBef>
              <a:buClr>
                <a:schemeClr val="tx1"/>
              </a:buClr>
              <a:buSzPct val="75000"/>
              <a:buFont typeface="Wingdings" panose="05000000000000000000" pitchFamily="2" charset="2"/>
              <a:buChar char="l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 drivers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  <a:buSzPct val="75000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Interfaces between the kernel and the BIOS</a:t>
            </a:r>
          </a:p>
          <a:p>
            <a:pPr lvl="1">
              <a:lnSpc>
                <a:spcPct val="100000"/>
              </a:lnSpc>
              <a:buClr>
                <a:schemeClr val="tx1"/>
              </a:buClr>
              <a:buSzPct val="75000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device has different driver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841001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Interrupts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 transfers control to the interrupt service routine generally, through the interrupt vector, which contains the addresses of all the service 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routines</a:t>
            </a: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 architecture must save the address of the interrupted 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instruction</a:t>
            </a: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Incoming interrupts are disabled while another interrupt is being processed to prevent a lost 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</a:t>
            </a: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trap is a software-generated interrupt caused either by an error or a user 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request</a:t>
            </a: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>
              <a:lnSpc>
                <a:spcPct val="130000"/>
              </a:lnSpc>
              <a:spcBef>
                <a:spcPts val="1000"/>
              </a:spcBef>
            </a:pPr>
            <a:r>
              <a:rPr lang="en-US" altLang="zh-TW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operating system is interrupt </a:t>
            </a:r>
            <a:r>
              <a:rPr lang="en-US" altLang="zh-TW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driven</a:t>
            </a:r>
            <a:endParaRPr lang="en-US" altLang="zh-TW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444221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Device Request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6033247" cy="4351338"/>
          </a:xfrm>
        </p:spPr>
        <p:txBody>
          <a:bodyPr/>
          <a:lstStyle/>
          <a:p>
            <a:pPr marL="228600" lvl="1">
              <a:lnSpc>
                <a:spcPct val="110000"/>
              </a:lnSpc>
              <a:spcBef>
                <a:spcPts val="1000"/>
              </a:spcBef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as seen by hardware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 sent to controller, then to disk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Disk responds, signals disk controller which tells interrupt controller</a:t>
            </a:r>
          </a:p>
          <a:p>
            <a:pPr lvl="1"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 controller notifies CPU</a:t>
            </a:r>
          </a:p>
          <a:p>
            <a:pPr marL="228600" lvl="1">
              <a:lnSpc>
                <a:spcPct val="110000"/>
              </a:lnSpc>
              <a:spcBef>
                <a:spcPts val="1000"/>
              </a:spcBef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Interrupt handling (software point of view)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7941" y="1260848"/>
            <a:ext cx="4285859" cy="229839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8647" y="4176127"/>
            <a:ext cx="3944493" cy="276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080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Linux Shell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lnSpc>
                <a:spcPct val="110000"/>
              </a:lnSpc>
              <a:spcBef>
                <a:spcPts val="1000"/>
              </a:spcBef>
              <a:buClr>
                <a:schemeClr val="tx1"/>
              </a:buClr>
              <a:buSzPct val="75000"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Shell interprets the command and request service from kernel</a:t>
            </a:r>
          </a:p>
          <a:p>
            <a:pPr marL="228600" lvl="1">
              <a:lnSpc>
                <a:spcPct val="110000"/>
              </a:lnSpc>
              <a:spcBef>
                <a:spcPts val="1000"/>
              </a:spcBef>
              <a:buClr>
                <a:schemeClr val="tx1"/>
              </a:buClr>
              <a:buSzPct val="75000"/>
            </a:pPr>
            <a:r>
              <a:rPr lang="en-US" altLang="zh-TW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Similar to DOS but DOS has only one set of interface while Linux can select different shell</a:t>
            </a:r>
          </a:p>
          <a:p>
            <a:pPr lvl="1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Bourne Again shell (Bash), TC shell (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Tcsh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Z shell (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Zsh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962" y="3725063"/>
            <a:ext cx="3286029" cy="301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748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AN OPERATING SYSTEM?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Separates applications from the hardware they access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layer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Manages software and hardware to produce desired results</a:t>
            </a:r>
          </a:p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systems primarily are resource managers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  <a:p>
            <a:pPr lvl="2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Processors</a:t>
            </a:r>
          </a:p>
          <a:p>
            <a:pPr lvl="2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</a:p>
          <a:p>
            <a:pPr lvl="2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Input/output devices</a:t>
            </a:r>
          </a:p>
          <a:p>
            <a:pPr lvl="2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 devices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applications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330086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905436" y="663389"/>
            <a:ext cx="7772400" cy="609600"/>
          </a:xfrm>
        </p:spPr>
        <p:txBody>
          <a:bodyPr>
            <a:no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Protection and Security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9800" y="1828800"/>
            <a:ext cx="7772400" cy="4419600"/>
          </a:xfrm>
        </p:spPr>
        <p:txBody>
          <a:bodyPr/>
          <a:lstStyle/>
          <a:p>
            <a:r>
              <a:rPr lang="en-US" altLang="zh-TW" smtClean="0">
                <a:ea typeface="新細明體" panose="02020500000000000000" pitchFamily="18" charset="-120"/>
              </a:rPr>
              <a:t>OS </a:t>
            </a:r>
            <a:r>
              <a:rPr lang="en-US" altLang="zh-TW" b="1" smtClean="0">
                <a:ea typeface="新細明體" panose="02020500000000000000" pitchFamily="18" charset="-120"/>
              </a:rPr>
              <a:t>must</a:t>
            </a:r>
            <a:r>
              <a:rPr lang="en-US" altLang="zh-TW" smtClean="0">
                <a:ea typeface="新細明體" panose="02020500000000000000" pitchFamily="18" charset="-120"/>
              </a:rPr>
              <a:t> protect itself from users</a:t>
            </a:r>
          </a:p>
          <a:p>
            <a:pPr lvl="1"/>
            <a:r>
              <a:rPr lang="en-US" altLang="zh-TW" smtClean="0">
                <a:ea typeface="新細明體" panose="02020500000000000000" pitchFamily="18" charset="-120"/>
              </a:rPr>
              <a:t>reserved memory only accessible by OS</a:t>
            </a:r>
          </a:p>
          <a:p>
            <a:pPr lvl="1"/>
            <a:r>
              <a:rPr lang="en-US" altLang="zh-TW" smtClean="0">
                <a:ea typeface="新細明體" panose="02020500000000000000" pitchFamily="18" charset="-120"/>
              </a:rPr>
              <a:t>hardware enforced</a:t>
            </a:r>
          </a:p>
          <a:p>
            <a:r>
              <a:rPr lang="en-US" altLang="zh-TW" smtClean="0">
                <a:ea typeface="新細明體" panose="02020500000000000000" pitchFamily="18" charset="-120"/>
              </a:rPr>
              <a:t>OS </a:t>
            </a:r>
            <a:r>
              <a:rPr lang="en-US" altLang="zh-TW" b="1" smtClean="0">
                <a:ea typeface="新細明體" panose="02020500000000000000" pitchFamily="18" charset="-120"/>
              </a:rPr>
              <a:t>may</a:t>
            </a:r>
            <a:r>
              <a:rPr lang="en-US" altLang="zh-TW" smtClean="0">
                <a:ea typeface="新細明體" panose="02020500000000000000" pitchFamily="18" charset="-120"/>
              </a:rPr>
              <a:t> protect users from one another</a:t>
            </a:r>
          </a:p>
          <a:p>
            <a:pPr lvl="1"/>
            <a:r>
              <a:rPr lang="en-US" altLang="zh-TW" smtClean="0">
                <a:ea typeface="新細明體" panose="02020500000000000000" pitchFamily="18" charset="-120"/>
              </a:rPr>
              <a:t>not all systems do this</a:t>
            </a:r>
          </a:p>
          <a:p>
            <a:pPr lvl="1"/>
            <a:r>
              <a:rPr lang="en-US" altLang="zh-TW" smtClean="0">
                <a:ea typeface="新細明體" panose="02020500000000000000" pitchFamily="18" charset="-120"/>
              </a:rPr>
              <a:t>hardware enforced again</a:t>
            </a:r>
          </a:p>
        </p:txBody>
      </p:sp>
    </p:spTree>
    <p:extLst>
      <p:ext uri="{BB962C8B-B14F-4D97-AF65-F5344CB8AC3E}">
        <p14:creationId xmlns:p14="http://schemas.microsoft.com/office/powerpoint/2010/main" val="1202179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972671" y="609600"/>
            <a:ext cx="7772400" cy="762000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Protection and Security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9800" y="1524000"/>
            <a:ext cx="7772400" cy="4572000"/>
          </a:xfrm>
        </p:spPr>
        <p:txBody>
          <a:bodyPr/>
          <a:lstStyle/>
          <a:p>
            <a:r>
              <a:rPr lang="en-US" altLang="zh-TW" smtClean="0">
                <a:ea typeface="新細明體" panose="02020500000000000000" pitchFamily="18" charset="-120"/>
              </a:rPr>
              <a:t>Dual -Mode Operation</a:t>
            </a:r>
          </a:p>
          <a:p>
            <a:pPr lvl="1"/>
            <a:r>
              <a:rPr lang="en-US" altLang="zh-TW" smtClean="0">
                <a:ea typeface="新細明體" panose="02020500000000000000" pitchFamily="18" charset="-120"/>
              </a:rPr>
              <a:t>user mode</a:t>
            </a:r>
          </a:p>
          <a:p>
            <a:pPr lvl="2"/>
            <a:r>
              <a:rPr lang="en-US" altLang="zh-TW" smtClean="0">
                <a:ea typeface="新細明體" panose="02020500000000000000" pitchFamily="18" charset="-120"/>
              </a:rPr>
              <a:t>limited set of hardware instr and memory available</a:t>
            </a:r>
          </a:p>
          <a:p>
            <a:pPr lvl="2"/>
            <a:r>
              <a:rPr lang="en-US" altLang="zh-TW" smtClean="0">
                <a:ea typeface="新細明體" panose="02020500000000000000" pitchFamily="18" charset="-120"/>
              </a:rPr>
              <a:t>mode all user programs run in</a:t>
            </a:r>
          </a:p>
          <a:p>
            <a:pPr lvl="1"/>
            <a:r>
              <a:rPr lang="en-US" altLang="zh-TW" smtClean="0">
                <a:ea typeface="新細明體" panose="02020500000000000000" pitchFamily="18" charset="-120"/>
              </a:rPr>
              <a:t>supervisory mode</a:t>
            </a:r>
          </a:p>
          <a:p>
            <a:pPr lvl="2"/>
            <a:r>
              <a:rPr lang="en-US" altLang="zh-TW" smtClean="0">
                <a:ea typeface="新細明體" panose="02020500000000000000" pitchFamily="18" charset="-120"/>
              </a:rPr>
              <a:t>all hardware instr and memory are available</a:t>
            </a:r>
          </a:p>
          <a:p>
            <a:pPr lvl="2"/>
            <a:r>
              <a:rPr lang="en-US" altLang="zh-TW" smtClean="0">
                <a:ea typeface="新細明體" panose="02020500000000000000" pitchFamily="18" charset="-120"/>
              </a:rPr>
              <a:t>mode the OS runs in</a:t>
            </a:r>
          </a:p>
          <a:p>
            <a:r>
              <a:rPr lang="en-US" altLang="zh-TW" smtClean="0">
                <a:ea typeface="新細明體" panose="02020500000000000000" pitchFamily="18" charset="-120"/>
              </a:rPr>
              <a:t>Never let user run in supervisory mode</a:t>
            </a:r>
          </a:p>
        </p:txBody>
      </p:sp>
    </p:spTree>
    <p:extLst>
      <p:ext uri="{BB962C8B-B14F-4D97-AF65-F5344CB8AC3E}">
        <p14:creationId xmlns:p14="http://schemas.microsoft.com/office/powerpoint/2010/main" val="2119743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expect certain properties of operating systems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Robustness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Extensibility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Portability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Interactivity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Usability 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78680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Operating System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systems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Characterized by small set of specialized resources 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functionality to devices such as cell phones and PDAs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resource management key to building successful operating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</a:p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systems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 that tasks be performed within particular (often short) time frame</a:t>
            </a:r>
          </a:p>
          <a:p>
            <a:pPr lvl="2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Autopilot feature of an aircraft must constantly adjust speed, altitude and direction </a:t>
            </a:r>
          </a:p>
          <a:p>
            <a:pPr lvl="1"/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Such actions cannot wait indefinitely—and sometimes cannot wait at all</a:t>
            </a:r>
          </a:p>
          <a:p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4086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Operating System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 systems</a:t>
            </a:r>
          </a:p>
          <a:p>
            <a:pPr lvl="1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 of independent computers that appears to its users as a single coherent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endParaRPr lang="en-US" altLang="zh-TW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 vs. Single </a:t>
            </a: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systems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sharing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Device/ resource sharing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Flexibility</a:t>
            </a:r>
          </a:p>
          <a:p>
            <a:pPr lvl="1"/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Extensibility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306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Distributed Systems</a:t>
            </a:r>
            <a:endParaRPr lang="zh-TW" altLang="en-US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distributed system organized as middleware. The middleware layer extends over multiple machines, and offer each application the same interface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603" y="3413461"/>
            <a:ext cx="9144793" cy="344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833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 of Operating System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Cluster computing</a:t>
            </a:r>
          </a:p>
          <a:p>
            <a:pPr lvl="1">
              <a:lnSpc>
                <a:spcPct val="120000"/>
              </a:lnSpc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clusters using commodity processors, network interconnects, and operating systems</a:t>
            </a:r>
          </a:p>
          <a:p>
            <a:pPr>
              <a:lnSpc>
                <a:spcPct val="120000"/>
              </a:lnSpc>
            </a:pPr>
            <a:r>
              <a:rPr lang="en-US" altLang="zh-TW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Super-</a:t>
            </a:r>
            <a:r>
              <a:rPr lang="en-US" altLang="zh-TW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compting</a:t>
            </a:r>
            <a:endParaRPr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Highly-tuned computer clusters using commodity processors combined with customized network interconnects and customized operating system 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Grid computing</a:t>
            </a:r>
          </a:p>
          <a:p>
            <a:pPr lvl="1"/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tends to be composed of multiple clusters, and are typically loosely coupled, heterogeneous, and geographically dispersed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4602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1492</Words>
  <Application>Microsoft Office PowerPoint</Application>
  <PresentationFormat>寬螢幕</PresentationFormat>
  <Paragraphs>236</Paragraphs>
  <Slides>41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41</vt:i4>
      </vt:variant>
    </vt:vector>
  </HeadingPairs>
  <TitlesOfParts>
    <vt:vector size="51" baseType="lpstr">
      <vt:lpstr>Monaco</vt:lpstr>
      <vt:lpstr>宋体</vt:lpstr>
      <vt:lpstr>新細明體</vt:lpstr>
      <vt:lpstr>Arial</vt:lpstr>
      <vt:lpstr>Calibri</vt:lpstr>
      <vt:lpstr>Calibri Light</vt:lpstr>
      <vt:lpstr>Times</vt:lpstr>
      <vt:lpstr>Times New Roman</vt:lpstr>
      <vt:lpstr>Wingdings</vt:lpstr>
      <vt:lpstr>Office 佈景主題</vt:lpstr>
      <vt:lpstr>Operating System Introduction</vt:lpstr>
      <vt:lpstr>WHAT IS AN OPERATING SYSTEM?</vt:lpstr>
      <vt:lpstr>WHAT IS AN OPERATING SYSTEM?</vt:lpstr>
      <vt:lpstr>WHAT IS AN OPERATING SYSTEM?</vt:lpstr>
      <vt:lpstr>Goals</vt:lpstr>
      <vt:lpstr>Types of Operating System</vt:lpstr>
      <vt:lpstr>Types of Operating System</vt:lpstr>
      <vt:lpstr>Distributed Systems</vt:lpstr>
      <vt:lpstr>Types of Operating System</vt:lpstr>
      <vt:lpstr>Types of Operating System</vt:lpstr>
      <vt:lpstr>Components of a Simple PC</vt:lpstr>
      <vt:lpstr>Components of a Simple PC</vt:lpstr>
      <vt:lpstr>CPU Internals</vt:lpstr>
      <vt:lpstr>Memory</vt:lpstr>
      <vt:lpstr>Storage Pyramid</vt:lpstr>
      <vt:lpstr>Device Access</vt:lpstr>
      <vt:lpstr>Device Access Path</vt:lpstr>
      <vt:lpstr>Core Operating System Components</vt:lpstr>
      <vt:lpstr>Multiprogramming</vt:lpstr>
      <vt:lpstr>Multiprogramming</vt:lpstr>
      <vt:lpstr>Multiprocessing</vt:lpstr>
      <vt:lpstr>Time Sharing</vt:lpstr>
      <vt:lpstr>System Calls</vt:lpstr>
      <vt:lpstr>System Calls</vt:lpstr>
      <vt:lpstr>System Calls</vt:lpstr>
      <vt:lpstr>System Calls</vt:lpstr>
      <vt:lpstr>System Calls</vt:lpstr>
      <vt:lpstr>APIs vs. System Calls</vt:lpstr>
      <vt:lpstr>APIs vs. System Calls</vt:lpstr>
      <vt:lpstr>Control Flow Diagram of a System Call</vt:lpstr>
      <vt:lpstr>System Calls For Process Management</vt:lpstr>
      <vt:lpstr>System Calls For File Management</vt:lpstr>
      <vt:lpstr>System Calls For Directory Management</vt:lpstr>
      <vt:lpstr>System Calls For Miscellaneous Tasks</vt:lpstr>
      <vt:lpstr>System Calls</vt:lpstr>
      <vt:lpstr>System Calls</vt:lpstr>
      <vt:lpstr>Interrupts</vt:lpstr>
      <vt:lpstr>A Device Request</vt:lpstr>
      <vt:lpstr>Linux Shell</vt:lpstr>
      <vt:lpstr>Protection and Security</vt:lpstr>
      <vt:lpstr>Protection and Security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 Introduction</dc:title>
  <dc:creator>A00160</dc:creator>
  <cp:lastModifiedBy>A00160</cp:lastModifiedBy>
  <cp:revision>74</cp:revision>
  <dcterms:created xsi:type="dcterms:W3CDTF">2017-10-08T03:29:07Z</dcterms:created>
  <dcterms:modified xsi:type="dcterms:W3CDTF">2018-12-15T03:30:28Z</dcterms:modified>
</cp:coreProperties>
</file>

<file path=docProps/thumbnail.jpeg>
</file>